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handoutMasterIdLst>
    <p:handoutMasterId r:id="rId18"/>
  </p:handoutMasterIdLst>
  <p:sldIdLst>
    <p:sldId id="256" r:id="rId2"/>
    <p:sldId id="303" r:id="rId3"/>
    <p:sldId id="306" r:id="rId4"/>
    <p:sldId id="307" r:id="rId5"/>
    <p:sldId id="265" r:id="rId6"/>
    <p:sldId id="272" r:id="rId7"/>
    <p:sldId id="304" r:id="rId8"/>
    <p:sldId id="261" r:id="rId9"/>
    <p:sldId id="305" r:id="rId10"/>
    <p:sldId id="312" r:id="rId11"/>
    <p:sldId id="314" r:id="rId12"/>
    <p:sldId id="310" r:id="rId13"/>
    <p:sldId id="311" r:id="rId14"/>
    <p:sldId id="313" r:id="rId15"/>
    <p:sldId id="308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exend Exa" panose="020B0604020202020204" charset="0"/>
      <p:regular r:id="rId27"/>
      <p:bold r:id="rId28"/>
    </p:embeddedFont>
    <p:embeddedFont>
      <p:font typeface="Lexend Exa Medium" panose="020B0604020202020204" charset="0"/>
      <p:regular r:id="rId29"/>
      <p:bold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Palanquin Dark" panose="020B0604020202020204" charset="0"/>
      <p:regular r:id="rId35"/>
      <p:bold r:id="rId36"/>
    </p:embeddedFont>
    <p:embeddedFont>
      <p:font typeface="Roboto Condensed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ACA548-9F9F-4678-BEE1-AFFA3CC5EC4E}">
  <a:tblStyle styleId="{D8ACA548-9F9F-4678-BEE1-AFFA3CC5EC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86" autoAdjust="0"/>
    <p:restoredTop sz="94675" autoAdjust="0"/>
  </p:normalViewPr>
  <p:slideViewPr>
    <p:cSldViewPr snapToGrid="0">
      <p:cViewPr varScale="1">
        <p:scale>
          <a:sx n="142" d="100"/>
          <a:sy n="142" d="100"/>
        </p:scale>
        <p:origin x="2088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C88585-8754-6B78-3B44-89A3918C75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E9C14-2536-C06D-E087-2AAC37003B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9C706-5E7E-4854-93EC-C870B4C351D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FA6145-AC08-D274-2786-667FE60AE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FB19F9-91F2-33B1-970C-B519143F93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73673-DE69-4F50-8428-C479FDEB6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8964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51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7932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3580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8153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073fe33b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1073fe33b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668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073fe33b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1073fe33b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972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209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706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c93c893a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c93c893a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1677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073fe33b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1073fe33b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073fe33b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073fe33b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073fe33b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073fe33b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2720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073fe33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073fe33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7375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89000" y="3649438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 flipH="1">
            <a:off x="357750" y="-1908400"/>
            <a:ext cx="8428500" cy="76629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602404" y="-1847651"/>
            <a:ext cx="3424800" cy="3424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77650" y="1037300"/>
            <a:ext cx="55887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541600" y="3779225"/>
            <a:ext cx="4060800" cy="475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084775"/>
            <a:ext cx="7704000" cy="3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 flipH="1">
            <a:off x="4236300" y="1578000"/>
            <a:ext cx="419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 flipH="1">
            <a:off x="4236300" y="2419800"/>
            <a:ext cx="4194600" cy="11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/>
          <p:nvPr/>
        </p:nvSpPr>
        <p:spPr>
          <a:xfrm rot="-5400000" flipH="1">
            <a:off x="-2851950" y="534075"/>
            <a:ext cx="7511700" cy="6379800"/>
          </a:xfrm>
          <a:prstGeom prst="wave">
            <a:avLst>
              <a:gd name="adj1" fmla="val 8698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/>
          <p:nvPr/>
        </p:nvSpPr>
        <p:spPr>
          <a:xfrm rot="-5400000" flipH="1">
            <a:off x="1867971" y="-1726275"/>
            <a:ext cx="5641500" cy="8697300"/>
          </a:xfrm>
          <a:prstGeom prst="wave">
            <a:avLst>
              <a:gd name="adj1" fmla="val 4562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title" idx="2"/>
          </p:nvPr>
        </p:nvSpPr>
        <p:spPr>
          <a:xfrm>
            <a:off x="1331900" y="1952100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1"/>
          </p:nvPr>
        </p:nvSpPr>
        <p:spPr>
          <a:xfrm>
            <a:off x="1331900" y="2195300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 idx="3"/>
          </p:nvPr>
        </p:nvSpPr>
        <p:spPr>
          <a:xfrm>
            <a:off x="5833877" y="1952100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4"/>
          </p:nvPr>
        </p:nvSpPr>
        <p:spPr>
          <a:xfrm>
            <a:off x="5833877" y="2195300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title" idx="5"/>
          </p:nvPr>
        </p:nvSpPr>
        <p:spPr>
          <a:xfrm>
            <a:off x="1331900" y="3308975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6"/>
          </p:nvPr>
        </p:nvSpPr>
        <p:spPr>
          <a:xfrm>
            <a:off x="1331900" y="3551975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title" idx="7"/>
          </p:nvPr>
        </p:nvSpPr>
        <p:spPr>
          <a:xfrm>
            <a:off x="5833877" y="3308975"/>
            <a:ext cx="1978200" cy="3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8"/>
          </p:nvPr>
        </p:nvSpPr>
        <p:spPr>
          <a:xfrm>
            <a:off x="5833875" y="3551975"/>
            <a:ext cx="1978200" cy="6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 rot="-5400000" flipH="1">
            <a:off x="1341163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 rot="-5400000" flipH="1">
            <a:off x="7298113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title" idx="2"/>
          </p:nvPr>
        </p:nvSpPr>
        <p:spPr>
          <a:xfrm>
            <a:off x="1101175" y="1915575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1"/>
          </p:nvPr>
        </p:nvSpPr>
        <p:spPr>
          <a:xfrm>
            <a:off x="1101175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title" idx="3"/>
          </p:nvPr>
        </p:nvSpPr>
        <p:spPr>
          <a:xfrm>
            <a:off x="3578950" y="191525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ubTitle" idx="4"/>
          </p:nvPr>
        </p:nvSpPr>
        <p:spPr>
          <a:xfrm>
            <a:off x="3579000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title" idx="5"/>
          </p:nvPr>
        </p:nvSpPr>
        <p:spPr>
          <a:xfrm>
            <a:off x="1101175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ubTitle" idx="6"/>
          </p:nvPr>
        </p:nvSpPr>
        <p:spPr>
          <a:xfrm>
            <a:off x="1101175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title" idx="7"/>
          </p:nvPr>
        </p:nvSpPr>
        <p:spPr>
          <a:xfrm>
            <a:off x="3578947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subTitle" idx="8"/>
          </p:nvPr>
        </p:nvSpPr>
        <p:spPr>
          <a:xfrm>
            <a:off x="3578947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2"/>
          <p:cNvSpPr txBox="1">
            <a:spLocks noGrp="1"/>
          </p:cNvSpPr>
          <p:nvPr>
            <p:ph type="title" idx="9"/>
          </p:nvPr>
        </p:nvSpPr>
        <p:spPr>
          <a:xfrm>
            <a:off x="6056727" y="191525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13"/>
          </p:nvPr>
        </p:nvSpPr>
        <p:spPr>
          <a:xfrm>
            <a:off x="6056725" y="228305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title" idx="14"/>
          </p:nvPr>
        </p:nvSpPr>
        <p:spPr>
          <a:xfrm>
            <a:off x="6056725" y="3708600"/>
            <a:ext cx="1986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15"/>
          </p:nvPr>
        </p:nvSpPr>
        <p:spPr>
          <a:xfrm>
            <a:off x="6056725" y="4076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/>
          <p:nvPr/>
        </p:nvSpPr>
        <p:spPr>
          <a:xfrm rot="5400000">
            <a:off x="6713837" y="4239862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 flipH="1">
            <a:off x="-98400" y="-631600"/>
            <a:ext cx="9340800" cy="6530100"/>
          </a:xfrm>
          <a:prstGeom prst="wave">
            <a:avLst>
              <a:gd name="adj1" fmla="val 8291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7"/>
          <p:cNvSpPr/>
          <p:nvPr/>
        </p:nvSpPr>
        <p:spPr>
          <a:xfrm rot="5400000">
            <a:off x="756887" y="-549588"/>
            <a:ext cx="1089000" cy="108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-5400000" flipH="1">
            <a:off x="1867971" y="-1726275"/>
            <a:ext cx="5641500" cy="8697300"/>
          </a:xfrm>
          <a:prstGeom prst="wave">
            <a:avLst>
              <a:gd name="adj1" fmla="val 4562"/>
              <a:gd name="adj2" fmla="val 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-258738" y="5393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8377487" y="2615890"/>
            <a:ext cx="1215900" cy="12159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3500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1EDAE7-125D-9D31-A710-0E920FF15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CA2C6-17F6-4198-84AA-55EAFEB330E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60" r:id="rId5"/>
    <p:sldLayoutId id="2147483666" r:id="rId6"/>
    <p:sldLayoutId id="2147483668" r:id="rId7"/>
    <p:sldLayoutId id="2147483673" r:id="rId8"/>
    <p:sldLayoutId id="214748367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ctrTitle"/>
          </p:nvPr>
        </p:nvSpPr>
        <p:spPr>
          <a:xfrm>
            <a:off x="682487" y="1303469"/>
            <a:ext cx="8044069" cy="10489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  <a:t>Bank Vault </a:t>
            </a:r>
            <a:b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</a:br>
            <a:r>
              <a:rPr lang="en-US" sz="3600" b="1" dirty="0">
                <a:solidFill>
                  <a:schemeClr val="tx1"/>
                </a:solidFill>
                <a:latin typeface="Montserrat" panose="00000500000000000000" pitchFamily="2" charset="0"/>
                <a:ea typeface="Palanquin Dark Medium"/>
                <a:cs typeface="Palanquin Dark Medium"/>
                <a:sym typeface="Palanquin Dark Medium"/>
              </a:rPr>
              <a:t>Management System</a:t>
            </a:r>
            <a:endParaRPr sz="3600" b="1" dirty="0">
              <a:solidFill>
                <a:schemeClr val="tx1"/>
              </a:solidFill>
              <a:latin typeface="Montserrat" panose="00000500000000000000" pitchFamily="2" charset="0"/>
              <a:ea typeface="Palanquin Dark Medium"/>
              <a:cs typeface="Palanquin Dark Medium"/>
              <a:sym typeface="Palanquin Dark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3A88F-1D4E-9B76-A6BE-35BA269AFEA0}"/>
              </a:ext>
            </a:extLst>
          </p:cNvPr>
          <p:cNvSpPr txBox="1"/>
          <p:nvPr/>
        </p:nvSpPr>
        <p:spPr>
          <a:xfrm flipH="1">
            <a:off x="2415333" y="2791102"/>
            <a:ext cx="4432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Course No: CSE 3118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Course Name: Microprocessor &amp; Microcontrollers Lab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71697-3BFC-304F-EF8D-D76442C31779}"/>
              </a:ext>
            </a:extLst>
          </p:cNvPr>
          <p:cNvSpPr txBox="1"/>
          <p:nvPr/>
        </p:nvSpPr>
        <p:spPr>
          <a:xfrm flipH="1">
            <a:off x="2415333" y="3631997"/>
            <a:ext cx="44321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Course Teachers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Prof. Dr. Md. Shamim Akhter &amp;</a:t>
            </a:r>
          </a:p>
          <a:p>
            <a:pPr algn="ctr"/>
            <a:r>
              <a:rPr lang="en-US" b="1" dirty="0" err="1">
                <a:solidFill>
                  <a:schemeClr val="tx1"/>
                </a:solidFill>
              </a:rPr>
              <a:t>Lomat</a:t>
            </a:r>
            <a:r>
              <a:rPr lang="en-US" b="1" dirty="0">
                <a:solidFill>
                  <a:schemeClr val="tx1"/>
                </a:solidFill>
              </a:rPr>
              <a:t> Haider Chowdhury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4119155" y="953628"/>
            <a:ext cx="4697258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Economic Development:</a:t>
            </a:r>
            <a:endParaRPr sz="24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119155" y="1795428"/>
            <a:ext cx="4194600" cy="2149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Productivity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Increased Investments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Job Creation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Trust in Banking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Revenue Generation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Infrastructure Development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Tech Sector Growth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 err="1"/>
              <a:t>Internation</a:t>
            </a:r>
            <a:r>
              <a:rPr lang="en-US" dirty="0"/>
              <a:t> Competitiveness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F222FC4-66C7-54C4-13AE-8A5AAFC48210}"/>
              </a:ext>
            </a:extLst>
          </p:cNvPr>
          <p:cNvSpPr txBox="1">
            <a:spLocks/>
          </p:cNvSpPr>
          <p:nvPr/>
        </p:nvSpPr>
        <p:spPr>
          <a:xfrm>
            <a:off x="202823" y="1677197"/>
            <a:ext cx="3167395" cy="111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4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l"/>
            <a:r>
              <a:rPr lang="en-US" sz="2800" dirty="0">
                <a:solidFill>
                  <a:srgbClr val="D9D9D9"/>
                </a:solidFill>
              </a:rPr>
              <a:t>Impact on Social &amp; Economic Development</a:t>
            </a:r>
          </a:p>
        </p:txBody>
      </p:sp>
    </p:spTree>
    <p:extLst>
      <p:ext uri="{BB962C8B-B14F-4D97-AF65-F5344CB8AC3E}">
        <p14:creationId xmlns:p14="http://schemas.microsoft.com/office/powerpoint/2010/main" val="3804586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-528288" y="1952670"/>
            <a:ext cx="2757407" cy="8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Environmental Impact: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098984" y="738558"/>
            <a:ext cx="4194600" cy="24282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Optimize the Bank Vault System for minimal energy consumption during operation.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Implement strategies for responsible disposal and recycling of electronic components to minimize e-waste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Prioritize the use of environmentally friendly materials in the manufacturing process.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Conduct a thorough life cycle assessment to identify and address environmental impacts across the project's life cycle.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Design components to be easily recyclable or reusable to reduce landfill contributions.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Pursue and adhere to recognized environmental certifications to validate the project's commitment to sustainability.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88349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-195742" y="2130350"/>
            <a:ext cx="2307467" cy="8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Safety Norms</a:t>
            </a:r>
            <a:endParaRPr sz="32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098984" y="738558"/>
            <a:ext cx="4194600" cy="2149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Follow IEC 60950 for voltage limits and protection.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Ensure efficient heat dissipation and temperature monitoring.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Minimize electromagnetic interference; adhere to EMC standards.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Comply with ISO 26262 or IEC 61508; integrate error detection and fail-safe mechanisms.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Enforce robust coding, testing, and security measures.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Maintain concise records of safety requirements and specifications.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Provide clear instructions for safe operation and maintenance.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272718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-685801" y="1813335"/>
            <a:ext cx="2898378" cy="8750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Multidisciplinary Contribution:</a:t>
            </a:r>
            <a:endParaRPr sz="20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477382" y="2036199"/>
            <a:ext cx="4194600" cy="18836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Technical Experts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Security Professionals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UX Designer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Financial Experts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• Maintenance and Support Teams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9CD993-FEF0-4B68-8B25-F005F5F36F88}"/>
              </a:ext>
            </a:extLst>
          </p:cNvPr>
          <p:cNvSpPr txBox="1"/>
          <p:nvPr/>
        </p:nvSpPr>
        <p:spPr>
          <a:xfrm>
            <a:off x="4125878" y="1279067"/>
            <a:ext cx="43366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Bank vault management system involves various </a:t>
            </a:r>
            <a:r>
              <a:rPr lang="en-US" sz="1600" dirty="0">
                <a:solidFill>
                  <a:schemeClr val="tx1"/>
                </a:solidFill>
              </a:rPr>
              <a:t>stakeholders</a:t>
            </a:r>
            <a:r>
              <a:rPr lang="en-US" dirty="0">
                <a:solidFill>
                  <a:schemeClr val="tx1"/>
                </a:solidFill>
              </a:rPr>
              <a:t> due to its diverse nature. </a:t>
            </a:r>
          </a:p>
        </p:txBody>
      </p:sp>
    </p:spTree>
    <p:extLst>
      <p:ext uri="{BB962C8B-B14F-4D97-AF65-F5344CB8AC3E}">
        <p14:creationId xmlns:p14="http://schemas.microsoft.com/office/powerpoint/2010/main" val="496826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E25E119B-2B4B-C638-3D60-101002C2F75A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10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95154D4-14AD-4DC3-8E6E-9C0A660EF1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896783"/>
              </p:ext>
            </p:extLst>
          </p:nvPr>
        </p:nvGraphicFramePr>
        <p:xfrm>
          <a:off x="1911210" y="1152529"/>
          <a:ext cx="5321579" cy="3416292"/>
        </p:xfrm>
        <a:graphic>
          <a:graphicData uri="http://schemas.openxmlformats.org/drawingml/2006/table">
            <a:tbl>
              <a:tblPr firstRow="1" firstCol="1" bandRow="1">
                <a:tableStyleId>{D8ACA548-9F9F-4678-BEE1-AFFA3CC5EC4E}</a:tableStyleId>
              </a:tblPr>
              <a:tblGrid>
                <a:gridCol w="1774045">
                  <a:extLst>
                    <a:ext uri="{9D8B030D-6E8A-4147-A177-3AD203B41FA5}">
                      <a16:colId xmlns:a16="http://schemas.microsoft.com/office/drawing/2014/main" val="360776048"/>
                    </a:ext>
                  </a:extLst>
                </a:gridCol>
                <a:gridCol w="1773489">
                  <a:extLst>
                    <a:ext uri="{9D8B030D-6E8A-4147-A177-3AD203B41FA5}">
                      <a16:colId xmlns:a16="http://schemas.microsoft.com/office/drawing/2014/main" val="3024764379"/>
                    </a:ext>
                  </a:extLst>
                </a:gridCol>
                <a:gridCol w="1774045">
                  <a:extLst>
                    <a:ext uri="{9D8B030D-6E8A-4147-A177-3AD203B41FA5}">
                      <a16:colId xmlns:a16="http://schemas.microsoft.com/office/drawing/2014/main" val="1681682921"/>
                    </a:ext>
                  </a:extLst>
                </a:gridCol>
              </a:tblGrid>
              <a:tr h="189794"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Equipment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985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Quantity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Budget (TK)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707107615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Arduino Mega 2650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1200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222233245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Servo Motor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4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700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3317211466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Active Piezo-Buzzer Module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3 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150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3486844211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Flame IR sensor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90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836001219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12 Volt Battery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400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184913655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Infrared (IR) sensor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90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4001887468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GSM Module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900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3904479186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Ultra-Sonic Sensor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130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821668793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Keypad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75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2063954251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Solenoid Door Lock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750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1932144801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Display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2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400 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425255126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LED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858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20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205468595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Resistance 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858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794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129167719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Wire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921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As required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200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302967597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Bread Board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150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2941070270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Card Board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7048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1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400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844894227"/>
                  </a:ext>
                </a:extLst>
              </a:tr>
              <a:tr h="189794">
                <a:tc>
                  <a:txBody>
                    <a:bodyPr/>
                    <a:lstStyle/>
                    <a:p>
                      <a:pPr marL="0" marR="67310" indent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Total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0" indent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endParaRPr lang="en-US" sz="1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tc>
                  <a:txBody>
                    <a:bodyPr/>
                    <a:lstStyle/>
                    <a:p>
                      <a:pPr marL="0" marR="66675" indent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chemeClr val="tx1"/>
                          </a:solidFill>
                          <a:effectLst/>
                        </a:rPr>
                        <a:t>5665 TK  </a:t>
                      </a:r>
                      <a:endParaRPr lang="en-US" sz="1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0005" marR="556" marT="26113" marB="0"/>
                </a:tc>
                <a:extLst>
                  <a:ext uri="{0D108BD9-81ED-4DB2-BD59-A6C34878D82A}">
                    <a16:rowId xmlns:a16="http://schemas.microsoft.com/office/drawing/2014/main" val="284148043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4C91D32-8905-4F4B-B376-420649C42FBF}"/>
              </a:ext>
            </a:extLst>
          </p:cNvPr>
          <p:cNvSpPr txBox="1"/>
          <p:nvPr/>
        </p:nvSpPr>
        <p:spPr>
          <a:xfrm>
            <a:off x="1640542" y="484094"/>
            <a:ext cx="559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2800" b="1" dirty="0">
                <a:solidFill>
                  <a:schemeClr val="tx1"/>
                </a:solidFill>
              </a:rPr>
              <a:t>Estimated Budget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2416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E25E119B-2B4B-C638-3D60-101002C2F75A}"/>
              </a:ext>
            </a:extLst>
          </p:cNvPr>
          <p:cNvSpPr txBox="1"/>
          <p:nvPr/>
        </p:nvSpPr>
        <p:spPr>
          <a:xfrm>
            <a:off x="8527551" y="4705564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11</a:t>
            </a:r>
          </a:p>
        </p:txBody>
      </p:sp>
      <p:sp>
        <p:nvSpPr>
          <p:cNvPr id="6" name="Google Shape;766;p57">
            <a:extLst>
              <a:ext uri="{FF2B5EF4-FFF2-40B4-BE49-F238E27FC236}">
                <a16:creationId xmlns:a16="http://schemas.microsoft.com/office/drawing/2014/main" id="{91CCBCD3-92D3-35FC-E878-87EF6744AA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66246" y="1800454"/>
            <a:ext cx="5011505" cy="8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7" name="Google Shape;769;p57">
            <a:extLst>
              <a:ext uri="{FF2B5EF4-FFF2-40B4-BE49-F238E27FC236}">
                <a16:creationId xmlns:a16="http://schemas.microsoft.com/office/drawing/2014/main" id="{62FCEE28-7ACC-305B-BA5A-0B327C140C66}"/>
              </a:ext>
            </a:extLst>
          </p:cNvPr>
          <p:cNvSpPr txBox="1">
            <a:spLocks/>
          </p:cNvSpPr>
          <p:nvPr/>
        </p:nvSpPr>
        <p:spPr>
          <a:xfrm>
            <a:off x="2304413" y="2740012"/>
            <a:ext cx="4535172" cy="37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Lexend Exa Medium"/>
              <a:buNone/>
              <a:defRPr sz="18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alanquin Dark"/>
              <a:buNone/>
              <a:defRPr sz="2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ctr"/>
            <a:r>
              <a:rPr lang="en-US" dirty="0"/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83161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514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  <a:t>Group: </a:t>
            </a:r>
            <a:r>
              <a:rPr lang="en" sz="1400" b="1" dirty="0">
                <a:latin typeface="Lexend Exa Medium"/>
                <a:ea typeface="Lexend Exa Medium"/>
                <a:cs typeface="Lexend Exa Medium"/>
                <a:sym typeface="Lexend Exa Medium"/>
              </a:rPr>
              <a:t>05</a:t>
            </a:r>
            <a:b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</a:br>
            <a:r>
              <a:rPr lang="en" sz="1400" dirty="0">
                <a:latin typeface="Lexend Exa Medium"/>
                <a:ea typeface="Lexend Exa Medium"/>
                <a:cs typeface="Lexend Exa Medium"/>
                <a:sym typeface="Lexend Exa Medium"/>
              </a:rPr>
              <a:t>Team Name: </a:t>
            </a:r>
            <a:r>
              <a:rPr lang="en" sz="1400" b="1" dirty="0">
                <a:latin typeface="Lexend Exa Medium"/>
                <a:ea typeface="Lexend Exa Medium"/>
                <a:cs typeface="Lexend Exa Medium"/>
                <a:sym typeface="Lexend Exa Medium"/>
              </a:rPr>
              <a:t>Team_Delulu</a:t>
            </a:r>
            <a:br>
              <a:rPr lang="en" dirty="0">
                <a:latin typeface="Lexend Exa Medium"/>
                <a:ea typeface="Lexend Exa Medium"/>
                <a:cs typeface="Lexend Exa Medium"/>
                <a:sym typeface="Lexend Exa Medium"/>
              </a:rPr>
            </a:br>
            <a:r>
              <a:rPr lang="en" dirty="0">
                <a:latin typeface="Lexend Exa Medium"/>
                <a:ea typeface="Lexend Exa Medium"/>
                <a:cs typeface="Lexend Exa Medium"/>
                <a:sym typeface="Lexend Exa Medium"/>
              </a:rPr>
              <a:t>Group Members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20000" y="3618489"/>
            <a:ext cx="7704000" cy="743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Manzar Nur Rahman </a:t>
            </a:r>
            <a:r>
              <a:rPr lang="en-US" sz="1400" dirty="0" err="1"/>
              <a:t>Eftee</a:t>
            </a:r>
            <a:r>
              <a:rPr lang="en-US" sz="1400" dirty="0"/>
              <a:t>	 Sharjil Shabab Khan		Md. </a:t>
            </a:r>
            <a:r>
              <a:rPr lang="en-US" sz="1400" dirty="0" err="1"/>
              <a:t>Shaleh</a:t>
            </a:r>
            <a:r>
              <a:rPr lang="en-US" sz="1400" dirty="0"/>
              <a:t> Abu </a:t>
            </a:r>
            <a:r>
              <a:rPr lang="en-US" sz="1400" dirty="0" err="1"/>
              <a:t>Mayeen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ID – </a:t>
            </a:r>
            <a:r>
              <a:rPr lang="en-US" sz="1400" b="1" dirty="0"/>
              <a:t>20210104105</a:t>
            </a:r>
            <a:r>
              <a:rPr lang="en-US" sz="1400" dirty="0"/>
              <a:t>		 ID – </a:t>
            </a:r>
            <a:r>
              <a:rPr lang="en-US" sz="1400" b="1" dirty="0"/>
              <a:t>20210104108</a:t>
            </a:r>
            <a:r>
              <a:rPr lang="en-US" sz="1400" dirty="0"/>
              <a:t>		ID - </a:t>
            </a:r>
            <a:r>
              <a:rPr lang="en-US" sz="1400" b="1" dirty="0"/>
              <a:t>20210104123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731028-36F4-7794-653E-2776492FF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23" y="1733117"/>
            <a:ext cx="1719377" cy="17193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C81E70-B1D3-C845-0C22-B774221B31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041" y="1720176"/>
            <a:ext cx="1703147" cy="170314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0786F5-A176-43BB-FC31-19965CAFD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929" y="1733117"/>
            <a:ext cx="1703147" cy="170314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60734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Concept 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7034A3-3220-7BD4-4B14-114461FAE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787" y="1236616"/>
            <a:ext cx="5248425" cy="294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5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Visualization of our Project</a:t>
            </a:r>
            <a:endParaRPr dirty="0">
              <a:latin typeface="Lexend Exa Medium"/>
              <a:ea typeface="Lexend Exa Medium"/>
              <a:cs typeface="Lexend Exa Medium"/>
              <a:sym typeface="Lexend Exa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77F776-E4D1-1D83-8BB9-8820807A6B1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72B7A-EEC3-923D-A511-F417249CF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357" y="1150413"/>
            <a:ext cx="3535286" cy="362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9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"/>
          <p:cNvSpPr txBox="1">
            <a:spLocks noGrp="1"/>
          </p:cNvSpPr>
          <p:nvPr>
            <p:ph type="title"/>
          </p:nvPr>
        </p:nvSpPr>
        <p:spPr>
          <a:xfrm>
            <a:off x="690503" y="989799"/>
            <a:ext cx="7330696" cy="11194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9D9D9"/>
                </a:solidFill>
              </a:rPr>
              <a:t>Usage of Design tools, hardware and software</a:t>
            </a:r>
            <a:endParaRPr dirty="0">
              <a:solidFill>
                <a:srgbClr val="D9D9D9"/>
              </a:solidFill>
            </a:endParaRPr>
          </a:p>
        </p:txBody>
      </p:sp>
      <p:sp>
        <p:nvSpPr>
          <p:cNvPr id="4" name="Google Shape;274;p37">
            <a:extLst>
              <a:ext uri="{FF2B5EF4-FFF2-40B4-BE49-F238E27FC236}">
                <a16:creationId xmlns:a16="http://schemas.microsoft.com/office/drawing/2014/main" id="{DF743AA4-E20D-1286-D904-2F9F9446BC3C}"/>
              </a:ext>
            </a:extLst>
          </p:cNvPr>
          <p:cNvSpPr txBox="1">
            <a:spLocks/>
          </p:cNvSpPr>
          <p:nvPr/>
        </p:nvSpPr>
        <p:spPr>
          <a:xfrm flipH="1">
            <a:off x="739825" y="2571750"/>
            <a:ext cx="7330696" cy="14779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Design Tools: 	</a:t>
            </a:r>
            <a:r>
              <a:rPr lang="en-US" sz="1600" dirty="0">
                <a:solidFill>
                  <a:schemeClr val="tx1"/>
                </a:solidFill>
              </a:rPr>
              <a:t>Proteus</a:t>
            </a: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Hardware: 	</a:t>
            </a:r>
            <a:r>
              <a:rPr lang="en-US" sz="1600" dirty="0">
                <a:solidFill>
                  <a:schemeClr val="tx1"/>
                </a:solidFill>
              </a:rPr>
              <a:t>Arduino Mega, Buzzer, Servo Motor, Keypad, LED, 		register, Ultrasonic Sensor, GSM Module, Display, Lock</a:t>
            </a: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tx1"/>
              </a:buClr>
              <a:buFont typeface="Courier New" panose="02070309020205020404" pitchFamily="49" charset="0"/>
              <a:buChar char="o"/>
            </a:pPr>
            <a:r>
              <a:rPr lang="en-US" sz="1600" b="1" dirty="0">
                <a:solidFill>
                  <a:schemeClr val="tx1"/>
                </a:solidFill>
              </a:rPr>
              <a:t>Software: 	</a:t>
            </a:r>
            <a:r>
              <a:rPr lang="en-US" sz="1600" dirty="0">
                <a:solidFill>
                  <a:schemeClr val="tx1"/>
                </a:solidFill>
              </a:rPr>
              <a:t>Arduino 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EC735-E90B-67C2-5ADB-BABBEDF40803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Sensor &amp; Modules</a:t>
            </a:r>
            <a:endParaRPr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3D06D2-F9F5-F239-3536-5D4AB70945C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6</a:t>
            </a:r>
          </a:p>
        </p:txBody>
      </p:sp>
      <p:pic>
        <p:nvPicPr>
          <p:cNvPr id="45" name="Content Placeholder 8">
            <a:extLst>
              <a:ext uri="{FF2B5EF4-FFF2-40B4-BE49-F238E27FC236}">
                <a16:creationId xmlns:a16="http://schemas.microsoft.com/office/drawing/2014/main" id="{C8609668-9EE0-157E-1FD3-99A4FA6837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484" y="3004554"/>
            <a:ext cx="1869093" cy="130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Content Placeholder 12">
            <a:extLst>
              <a:ext uri="{FF2B5EF4-FFF2-40B4-BE49-F238E27FC236}">
                <a16:creationId xmlns:a16="http://schemas.microsoft.com/office/drawing/2014/main" id="{02EC8E8E-7AAE-AC08-14B0-1ACF8557E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14" y="2983058"/>
            <a:ext cx="1306226" cy="1279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Content Placeholder 9">
            <a:extLst>
              <a:ext uri="{FF2B5EF4-FFF2-40B4-BE49-F238E27FC236}">
                <a16:creationId xmlns:a16="http://schemas.microsoft.com/office/drawing/2014/main" id="{A3497194-0F9F-407C-2720-792989283B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951" y="932872"/>
            <a:ext cx="1412034" cy="1412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Content Placeholder 8">
            <a:extLst>
              <a:ext uri="{FF2B5EF4-FFF2-40B4-BE49-F238E27FC236}">
                <a16:creationId xmlns:a16="http://schemas.microsoft.com/office/drawing/2014/main" id="{ED62B293-F0DA-AC8F-3604-784C1AB5E0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060" y="1139915"/>
            <a:ext cx="1565335" cy="986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5153B9C0-8CE1-84F6-D7DB-3A18FBBCF8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2920" y="1139915"/>
            <a:ext cx="1518657" cy="1138993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07B26F3-FC72-4536-C4DE-5C79D33547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383" y="1125710"/>
            <a:ext cx="1184494" cy="113948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7BD5D35-0565-1735-6CD5-A58D0BA4A832}"/>
              </a:ext>
            </a:extLst>
          </p:cNvPr>
          <p:cNvSpPr txBox="1"/>
          <p:nvPr/>
        </p:nvSpPr>
        <p:spPr>
          <a:xfrm flipH="1">
            <a:off x="1014420" y="2491428"/>
            <a:ext cx="708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F427F5-8BFF-0F68-121E-6DEFF4562772}"/>
              </a:ext>
            </a:extLst>
          </p:cNvPr>
          <p:cNvSpPr txBox="1"/>
          <p:nvPr/>
        </p:nvSpPr>
        <p:spPr>
          <a:xfrm flipH="1">
            <a:off x="2703196" y="2468224"/>
            <a:ext cx="9048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Buzzer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475109A-8477-5500-93D2-188714FC992D}"/>
              </a:ext>
            </a:extLst>
          </p:cNvPr>
          <p:cNvSpPr txBox="1"/>
          <p:nvPr/>
        </p:nvSpPr>
        <p:spPr>
          <a:xfrm flipH="1">
            <a:off x="4157181" y="2464715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Ultrasonic Sensor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14BC580-41AE-BC70-4E2B-5EE4E60B5B44}"/>
              </a:ext>
            </a:extLst>
          </p:cNvPr>
          <p:cNvSpPr txBox="1"/>
          <p:nvPr/>
        </p:nvSpPr>
        <p:spPr>
          <a:xfrm flipH="1">
            <a:off x="6397702" y="2490193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Servo Motor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6E183C6-E6BB-9883-841E-D9D84883DFA7}"/>
              </a:ext>
            </a:extLst>
          </p:cNvPr>
          <p:cNvSpPr txBox="1"/>
          <p:nvPr/>
        </p:nvSpPr>
        <p:spPr>
          <a:xfrm flipH="1">
            <a:off x="6222484" y="4373371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Arduino Mega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AFCEEE-E696-A0A2-FE20-DECADF8FB57F}"/>
              </a:ext>
            </a:extLst>
          </p:cNvPr>
          <p:cNvSpPr txBox="1"/>
          <p:nvPr/>
        </p:nvSpPr>
        <p:spPr>
          <a:xfrm flipH="1">
            <a:off x="4157181" y="4390698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Keypad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1FD19E45-C18A-6CCA-C175-6461AC6990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83" y="2983058"/>
            <a:ext cx="1306226" cy="929199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F616AA16-6CDB-7F09-453D-2EE86D4CD80D}"/>
              </a:ext>
            </a:extLst>
          </p:cNvPr>
          <p:cNvSpPr txBox="1"/>
          <p:nvPr/>
        </p:nvSpPr>
        <p:spPr>
          <a:xfrm flipH="1">
            <a:off x="488084" y="4390698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GSM Module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BF0B465B-D6F1-4291-8771-807F87293BA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14253" y="2983058"/>
            <a:ext cx="1296531" cy="1296531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0E4FC3C4-3CFC-89CF-3625-236E47CE813F}"/>
              </a:ext>
            </a:extLst>
          </p:cNvPr>
          <p:cNvSpPr txBox="1"/>
          <p:nvPr/>
        </p:nvSpPr>
        <p:spPr>
          <a:xfrm flipH="1">
            <a:off x="2327972" y="4399290"/>
            <a:ext cx="18690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Solenoid Door Lock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>
            <a:spLocks noGrp="1"/>
          </p:cNvSpPr>
          <p:nvPr>
            <p:ph type="title"/>
          </p:nvPr>
        </p:nvSpPr>
        <p:spPr>
          <a:xfrm>
            <a:off x="719999" y="6865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System</a:t>
            </a:r>
            <a:endParaRPr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3D06D2-F9F5-F239-3536-5D4AB70945C7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2849F2-E504-BEAD-415E-8B892BECD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06" y="1879985"/>
            <a:ext cx="1898365" cy="152584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95EE54-D829-61AF-D6D4-711F358FAD10}"/>
              </a:ext>
            </a:extLst>
          </p:cNvPr>
          <p:cNvSpPr txBox="1"/>
          <p:nvPr/>
        </p:nvSpPr>
        <p:spPr>
          <a:xfrm flipH="1">
            <a:off x="822264" y="3622256"/>
            <a:ext cx="1802050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Keypad Unlocking System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21C5C8-F608-38DB-DF2A-66105F6808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Strokes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60166" y="1879984"/>
            <a:ext cx="2023667" cy="15258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848A095-F54A-D441-25BF-4FCE155E2FB4}"/>
              </a:ext>
            </a:extLst>
          </p:cNvPr>
          <p:cNvSpPr txBox="1"/>
          <p:nvPr/>
        </p:nvSpPr>
        <p:spPr>
          <a:xfrm flipH="1">
            <a:off x="3670975" y="3607375"/>
            <a:ext cx="1802050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Trap Door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System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574E90-0C88-9B18-ECC0-38C7B0609E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2333" y="1875684"/>
            <a:ext cx="2295218" cy="15301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84BBDE-5204-AC6F-70FB-4C01DBF65FEE}"/>
              </a:ext>
            </a:extLst>
          </p:cNvPr>
          <p:cNvSpPr txBox="1"/>
          <p:nvPr/>
        </p:nvSpPr>
        <p:spPr>
          <a:xfrm flipH="1">
            <a:off x="6427786" y="3622256"/>
            <a:ext cx="1904313" cy="475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Alarm &amp; Messaging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System</a:t>
            </a:r>
          </a:p>
        </p:txBody>
      </p:sp>
    </p:spTree>
    <p:extLst>
      <p:ext uri="{BB962C8B-B14F-4D97-AF65-F5344CB8AC3E}">
        <p14:creationId xmlns:p14="http://schemas.microsoft.com/office/powerpoint/2010/main" val="380326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4236300" y="835397"/>
            <a:ext cx="419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Social Impact:</a:t>
            </a:r>
            <a:endParaRPr sz="24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236300" y="1749239"/>
            <a:ext cx="4194600" cy="24657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600" dirty="0"/>
              <a:t>Enhanced Security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Crime Deterrent</a:t>
            </a:r>
            <a:endParaRPr lang="en-US" sz="16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Trust &amp; Confidence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Employment Opportunities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Customer Convenience</a:t>
            </a:r>
            <a:endParaRPr lang="en-US" dirty="0">
              <a:latin typeface="Söhne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Technological Advancement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i="0" dirty="0">
                <a:effectLst/>
                <a:latin typeface="Söhne"/>
              </a:rPr>
              <a:t>Emergency Preparedness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One step closer to being Digital Bangladesh!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8</a:t>
            </a: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F222FC4-66C7-54C4-13AE-8A5AAFC48210}"/>
              </a:ext>
            </a:extLst>
          </p:cNvPr>
          <p:cNvSpPr txBox="1">
            <a:spLocks/>
          </p:cNvSpPr>
          <p:nvPr/>
        </p:nvSpPr>
        <p:spPr>
          <a:xfrm>
            <a:off x="202823" y="1677197"/>
            <a:ext cx="3167395" cy="111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4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l"/>
            <a:r>
              <a:rPr lang="en-US" sz="2800" dirty="0">
                <a:solidFill>
                  <a:srgbClr val="D9D9D9"/>
                </a:solidFill>
              </a:rPr>
              <a:t>Impact on Social &amp; Economic Development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7"/>
          <p:cNvSpPr txBox="1">
            <a:spLocks noGrp="1"/>
          </p:cNvSpPr>
          <p:nvPr>
            <p:ph type="title"/>
          </p:nvPr>
        </p:nvSpPr>
        <p:spPr>
          <a:xfrm flipH="1">
            <a:off x="4119155" y="953628"/>
            <a:ext cx="4697258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Economic Development:</a:t>
            </a:r>
            <a:endParaRPr sz="2400" dirty="0"/>
          </a:p>
        </p:txBody>
      </p:sp>
      <p:sp>
        <p:nvSpPr>
          <p:cNvPr id="274" name="Google Shape;274;p37"/>
          <p:cNvSpPr txBox="1">
            <a:spLocks noGrp="1"/>
          </p:cNvSpPr>
          <p:nvPr>
            <p:ph type="subTitle" idx="1"/>
          </p:nvPr>
        </p:nvSpPr>
        <p:spPr>
          <a:xfrm flipH="1">
            <a:off x="4119155" y="1795428"/>
            <a:ext cx="4194600" cy="2149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Productivity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Increased Investments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Job Creation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Increased Trust in Banking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Revenue Generation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Infrastructure Development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i="0" dirty="0">
                <a:effectLst/>
                <a:latin typeface="Söhne"/>
              </a:rPr>
              <a:t>Tech Sector Growth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dirty="0" err="1"/>
              <a:t>Internation</a:t>
            </a:r>
            <a:r>
              <a:rPr lang="en-US" dirty="0"/>
              <a:t> Competitiveness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6F8FC0-07FF-9D0B-CE7F-3A677AB86444}"/>
              </a:ext>
            </a:extLst>
          </p:cNvPr>
          <p:cNvSpPr txBox="1"/>
          <p:nvPr/>
        </p:nvSpPr>
        <p:spPr>
          <a:xfrm>
            <a:off x="8527551" y="4705564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</a:t>
            </a:r>
          </a:p>
        </p:txBody>
      </p:sp>
      <p:sp>
        <p:nvSpPr>
          <p:cNvPr id="2" name="Google Shape;322;p41">
            <a:extLst>
              <a:ext uri="{FF2B5EF4-FFF2-40B4-BE49-F238E27FC236}">
                <a16:creationId xmlns:a16="http://schemas.microsoft.com/office/drawing/2014/main" id="{BF222FC4-66C7-54C4-13AE-8A5AAFC48210}"/>
              </a:ext>
            </a:extLst>
          </p:cNvPr>
          <p:cNvSpPr txBox="1">
            <a:spLocks/>
          </p:cNvSpPr>
          <p:nvPr/>
        </p:nvSpPr>
        <p:spPr>
          <a:xfrm>
            <a:off x="202823" y="1677197"/>
            <a:ext cx="3167395" cy="1119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 Medium"/>
              <a:buNone/>
              <a:defRPr sz="4500" b="0" i="0" u="none" strike="noStrike" cap="none">
                <a:solidFill>
                  <a:schemeClr val="dk1"/>
                </a:solidFill>
                <a:latin typeface="Lexend Exa Medium"/>
                <a:ea typeface="Lexend Exa Medium"/>
                <a:cs typeface="Lexend Exa Medium"/>
                <a:sym typeface="Lexend Ex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lanquin Dark"/>
              <a:buNone/>
              <a:defRPr sz="35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l"/>
            <a:r>
              <a:rPr lang="en-US" sz="2800" dirty="0">
                <a:solidFill>
                  <a:srgbClr val="D9D9D9"/>
                </a:solidFill>
              </a:rPr>
              <a:t>Impact on Social &amp; Economic Development</a:t>
            </a:r>
          </a:p>
        </p:txBody>
      </p:sp>
    </p:spTree>
    <p:extLst>
      <p:ext uri="{BB962C8B-B14F-4D97-AF65-F5344CB8AC3E}">
        <p14:creationId xmlns:p14="http://schemas.microsoft.com/office/powerpoint/2010/main" val="8375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auma &amp; Emergency Center by Slidesgo">
  <a:themeElements>
    <a:clrScheme name="Simple Light">
      <a:dk1>
        <a:srgbClr val="FFFFFF"/>
      </a:dk1>
      <a:lt1>
        <a:srgbClr val="000000"/>
      </a:lt1>
      <a:dk2>
        <a:srgbClr val="CCCCC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538</Words>
  <Application>Microsoft Office PowerPoint</Application>
  <PresentationFormat>On-screen Show (16:9)</PresentationFormat>
  <Paragraphs>154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Wingdings</vt:lpstr>
      <vt:lpstr>Lexend Exa Medium</vt:lpstr>
      <vt:lpstr>Roboto Condensed Light</vt:lpstr>
      <vt:lpstr>Palanquin Dark</vt:lpstr>
      <vt:lpstr>Lexend Exa</vt:lpstr>
      <vt:lpstr>Calibri</vt:lpstr>
      <vt:lpstr>Lato</vt:lpstr>
      <vt:lpstr>Söhne</vt:lpstr>
      <vt:lpstr>Montserrat</vt:lpstr>
      <vt:lpstr>Courier New</vt:lpstr>
      <vt:lpstr>Trauma &amp; Emergency Center by Slidesgo</vt:lpstr>
      <vt:lpstr>Bank Vault  Management System</vt:lpstr>
      <vt:lpstr>Group: 05 Team Name: Team_Delulu Group Members</vt:lpstr>
      <vt:lpstr>Core Concept </vt:lpstr>
      <vt:lpstr>Visualization of our Project</vt:lpstr>
      <vt:lpstr>Usage of Design tools, hardware and software</vt:lpstr>
      <vt:lpstr>Sensor &amp; Modules</vt:lpstr>
      <vt:lpstr>Working System</vt:lpstr>
      <vt:lpstr>Social Impact:</vt:lpstr>
      <vt:lpstr>Economic Development:</vt:lpstr>
      <vt:lpstr>Economic Development:</vt:lpstr>
      <vt:lpstr>Environmental Impact:</vt:lpstr>
      <vt:lpstr>Safety Norms</vt:lpstr>
      <vt:lpstr>Multidisciplinary Contribution: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TaskZen</dc:title>
  <dc:creator>Sharjil Khan</dc:creator>
  <cp:lastModifiedBy>MNR Deku</cp:lastModifiedBy>
  <cp:revision>7</cp:revision>
  <dcterms:modified xsi:type="dcterms:W3CDTF">2023-12-17T17:26:14Z</dcterms:modified>
</cp:coreProperties>
</file>